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12F"/>
    <a:srgbClr val="EAB200"/>
    <a:srgbClr val="1F90C3"/>
    <a:srgbClr val="2BA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23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B14F-8E89-4698-956B-E54A90ABACB6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35F6-A4A5-4C62-8DD2-499699D566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27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B14F-8E89-4698-956B-E54A90ABACB6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35F6-A4A5-4C62-8DD2-499699D566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92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B14F-8E89-4698-956B-E54A90ABACB6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35F6-A4A5-4C62-8DD2-499699D566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21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B14F-8E89-4698-956B-E54A90ABACB6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35F6-A4A5-4C62-8DD2-499699D566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23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B14F-8E89-4698-956B-E54A90ABACB6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35F6-A4A5-4C62-8DD2-499699D566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94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B14F-8E89-4698-956B-E54A90ABACB6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35F6-A4A5-4C62-8DD2-499699D566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72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B14F-8E89-4698-956B-E54A90ABACB6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35F6-A4A5-4C62-8DD2-499699D566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31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B14F-8E89-4698-956B-E54A90ABACB6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35F6-A4A5-4C62-8DD2-499699D566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0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B14F-8E89-4698-956B-E54A90ABACB6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35F6-A4A5-4C62-8DD2-499699D566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57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B14F-8E89-4698-956B-E54A90ABACB6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35F6-A4A5-4C62-8DD2-499699D566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86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B14F-8E89-4698-956B-E54A90ABACB6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35F6-A4A5-4C62-8DD2-499699D566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96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BDB14F-8E89-4698-956B-E54A90ABACB6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D135F6-A4A5-4C62-8DD2-499699D566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66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1853435-689E-63EE-0A93-B644D24E6416}"/>
              </a:ext>
            </a:extLst>
          </p:cNvPr>
          <p:cNvSpPr/>
          <p:nvPr/>
        </p:nvSpPr>
        <p:spPr>
          <a:xfrm>
            <a:off x="0" y="7721601"/>
            <a:ext cx="9601200" cy="5080000"/>
          </a:xfrm>
          <a:prstGeom prst="rect">
            <a:avLst/>
          </a:prstGeom>
          <a:solidFill>
            <a:srgbClr val="1F90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屋外, フェンス, トラック, 雪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E7D3C9B4-CF6B-5E1D-F8FE-A1F0600AF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393" r="29716"/>
          <a:stretch>
            <a:fillRect/>
          </a:stretch>
        </p:blipFill>
        <p:spPr>
          <a:xfrm>
            <a:off x="0" y="0"/>
            <a:ext cx="9601200" cy="817628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AC5FB7E-FE12-385B-0E71-A21343A80728}"/>
              </a:ext>
            </a:extLst>
          </p:cNvPr>
          <p:cNvSpPr txBox="1"/>
          <p:nvPr/>
        </p:nvSpPr>
        <p:spPr>
          <a:xfrm>
            <a:off x="694268" y="237074"/>
            <a:ext cx="29225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b="1" dirty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2025</a:t>
            </a:r>
            <a:endParaRPr kumimoji="1" lang="ja-JP" altLang="en-US" sz="8000" b="1" dirty="0">
              <a:ln w="6350">
                <a:solidFill>
                  <a:schemeClr val="bg2">
                    <a:lumMod val="50000"/>
                  </a:schemeClr>
                </a:solidFill>
              </a:ln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63D8C1E-9988-2FEA-9E6A-399EB69BE8DA}"/>
              </a:ext>
            </a:extLst>
          </p:cNvPr>
          <p:cNvSpPr txBox="1"/>
          <p:nvPr/>
        </p:nvSpPr>
        <p:spPr>
          <a:xfrm>
            <a:off x="694267" y="1560513"/>
            <a:ext cx="28071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b="1" dirty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FIRE</a:t>
            </a:r>
            <a:endParaRPr kumimoji="1" lang="ja-JP" altLang="en-US" sz="8000" b="1" dirty="0">
              <a:ln w="6350">
                <a:solidFill>
                  <a:schemeClr val="bg2">
                    <a:lumMod val="50000"/>
                  </a:schemeClr>
                </a:solidFill>
              </a:ln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0B26813-412D-6D50-18D6-CAE0FF4FC23E}"/>
              </a:ext>
            </a:extLst>
          </p:cNvPr>
          <p:cNvSpPr txBox="1"/>
          <p:nvPr/>
        </p:nvSpPr>
        <p:spPr>
          <a:xfrm>
            <a:off x="694267" y="2883952"/>
            <a:ext cx="57125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b="1" dirty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2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FESTIVAL</a:t>
            </a:r>
            <a:endParaRPr kumimoji="1" lang="ja-JP" altLang="en-US" sz="8000" b="1" dirty="0">
              <a:ln w="6350">
                <a:solidFill>
                  <a:schemeClr val="bg2">
                    <a:lumMod val="50000"/>
                  </a:schemeClr>
                </a:solidFill>
              </a:ln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7132D6-B442-8D0D-B672-97A87BB632C2}"/>
              </a:ext>
            </a:extLst>
          </p:cNvPr>
          <p:cNvSpPr txBox="1"/>
          <p:nvPr/>
        </p:nvSpPr>
        <p:spPr>
          <a:xfrm rot="688251">
            <a:off x="7366721" y="-1991"/>
            <a:ext cx="492443" cy="51578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000" b="1" dirty="0">
                <a:ln w="127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2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★数量限定★来場者プレゼントあります！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2E2E191-7EC1-788C-99C3-5489C86AB8D2}"/>
              </a:ext>
            </a:extLst>
          </p:cNvPr>
          <p:cNvSpPr txBox="1"/>
          <p:nvPr/>
        </p:nvSpPr>
        <p:spPr>
          <a:xfrm>
            <a:off x="848064" y="4869110"/>
            <a:ext cx="1213794" cy="707886"/>
          </a:xfrm>
          <a:prstGeom prst="rect">
            <a:avLst/>
          </a:prstGeom>
          <a:solidFill>
            <a:srgbClr val="E9712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ln w="6350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日時</a:t>
            </a:r>
            <a:endParaRPr kumimoji="1" lang="ja-JP" altLang="en-US" sz="4000" b="1" dirty="0">
              <a:ln w="6350">
                <a:noFill/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D5E537A-B0D9-9258-4E62-96BBADDAFEC0}"/>
              </a:ext>
            </a:extLst>
          </p:cNvPr>
          <p:cNvSpPr txBox="1"/>
          <p:nvPr/>
        </p:nvSpPr>
        <p:spPr>
          <a:xfrm>
            <a:off x="2313388" y="4673013"/>
            <a:ext cx="21595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600" b="1" dirty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10.5</a:t>
            </a:r>
            <a:endParaRPr kumimoji="1" lang="ja-JP" altLang="en-US" sz="6600" b="1" dirty="0">
              <a:ln w="6350"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3876F4C-1FF8-96D1-0F0C-1450E3EC1EA8}"/>
              </a:ext>
            </a:extLst>
          </p:cNvPr>
          <p:cNvSpPr txBox="1"/>
          <p:nvPr/>
        </p:nvSpPr>
        <p:spPr>
          <a:xfrm>
            <a:off x="4636684" y="4787611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SUN</a:t>
            </a:r>
            <a:endParaRPr kumimoji="1" lang="ja-JP" altLang="en-US" sz="2800" b="1" dirty="0">
              <a:ln w="6350"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174AFDD-3A7F-E173-AF68-273205B41277}"/>
              </a:ext>
            </a:extLst>
          </p:cNvPr>
          <p:cNvSpPr txBox="1"/>
          <p:nvPr/>
        </p:nvSpPr>
        <p:spPr>
          <a:xfrm>
            <a:off x="4636684" y="5153286"/>
            <a:ext cx="2457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9:30</a:t>
            </a:r>
            <a:r>
              <a:rPr kumimoji="1" lang="ja-JP" altLang="en-US" sz="2800" b="1" dirty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～</a:t>
            </a:r>
            <a:r>
              <a:rPr kumimoji="1" lang="en-US" altLang="ja-JP" sz="2800" b="1" dirty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12:30</a:t>
            </a:r>
            <a:endParaRPr kumimoji="1" lang="ja-JP" altLang="en-US" sz="2800" b="1" dirty="0">
              <a:ln w="6350"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98EF077-79BB-6821-A5B3-2EF4EE836ACE}"/>
              </a:ext>
            </a:extLst>
          </p:cNvPr>
          <p:cNvSpPr txBox="1"/>
          <p:nvPr/>
        </p:nvSpPr>
        <p:spPr>
          <a:xfrm>
            <a:off x="848064" y="6140433"/>
            <a:ext cx="1210588" cy="707886"/>
          </a:xfrm>
          <a:prstGeom prst="rect">
            <a:avLst/>
          </a:prstGeom>
          <a:solidFill>
            <a:srgbClr val="E9712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ln w="6350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場所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447A7D0-C990-26B7-7F82-B8812D14B94E}"/>
              </a:ext>
            </a:extLst>
          </p:cNvPr>
          <p:cNvSpPr txBox="1"/>
          <p:nvPr/>
        </p:nvSpPr>
        <p:spPr>
          <a:xfrm>
            <a:off x="2385106" y="6059608"/>
            <a:ext cx="3480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新函館北斗駅南口</a:t>
            </a:r>
            <a:endParaRPr kumimoji="1" lang="ja-JP" altLang="en-US" sz="3200" b="1" dirty="0">
              <a:ln w="6350"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69BED1D-2839-8E96-73BC-6AEE018DAF6F}"/>
              </a:ext>
            </a:extLst>
          </p:cNvPr>
          <p:cNvSpPr txBox="1"/>
          <p:nvPr/>
        </p:nvSpPr>
        <p:spPr>
          <a:xfrm>
            <a:off x="2787760" y="6565839"/>
            <a:ext cx="306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北斗市市渡</a:t>
            </a:r>
            <a:r>
              <a:rPr kumimoji="1" lang="en-US" altLang="ja-JP" sz="2400" b="1" dirty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1</a:t>
            </a:r>
            <a:r>
              <a:rPr kumimoji="1" lang="ja-JP" altLang="en-US" sz="2400" b="1" dirty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丁目</a:t>
            </a:r>
            <a:r>
              <a:rPr kumimoji="1" lang="en-US" altLang="ja-JP" sz="2400" b="1" dirty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1-1</a:t>
            </a:r>
            <a:endParaRPr kumimoji="1" lang="ja-JP" altLang="en-US" sz="2400" b="1" dirty="0">
              <a:ln w="6350"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AD60196-EF0E-027C-B7F3-67A8756DB4DA}"/>
              </a:ext>
            </a:extLst>
          </p:cNvPr>
          <p:cNvSpPr txBox="1"/>
          <p:nvPr/>
        </p:nvSpPr>
        <p:spPr>
          <a:xfrm>
            <a:off x="1692217" y="8330699"/>
            <a:ext cx="6216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n w="6350">
                  <a:noFill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北 斗 消 防 署 消 防 フ ェ ア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F7A8949-0763-0551-8D8C-39F9B0B5F6C6}"/>
              </a:ext>
            </a:extLst>
          </p:cNvPr>
          <p:cNvSpPr txBox="1"/>
          <p:nvPr/>
        </p:nvSpPr>
        <p:spPr>
          <a:xfrm>
            <a:off x="1339556" y="9557301"/>
            <a:ext cx="6922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6350">
                  <a:noFill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消防車両展示 </a:t>
            </a:r>
            <a:r>
              <a:rPr kumimoji="1" lang="en-US" altLang="ja-JP" sz="2400" dirty="0">
                <a:ln w="6350">
                  <a:noFill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/ </a:t>
            </a:r>
            <a:r>
              <a:rPr kumimoji="1" lang="ja-JP" altLang="en-US" sz="2400" dirty="0">
                <a:ln w="6350">
                  <a:noFill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救急コーナー </a:t>
            </a:r>
            <a:r>
              <a:rPr kumimoji="1" lang="en-US" altLang="ja-JP" sz="2400" dirty="0">
                <a:ln w="6350">
                  <a:noFill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/ </a:t>
            </a:r>
            <a:r>
              <a:rPr kumimoji="1" lang="ja-JP" altLang="en-US" sz="2400" dirty="0">
                <a:ln w="6350">
                  <a:noFill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防災コーナー </a:t>
            </a:r>
            <a:r>
              <a:rPr kumimoji="1" lang="en-US" altLang="ja-JP" sz="2400" dirty="0">
                <a:ln w="6350">
                  <a:noFill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/</a:t>
            </a:r>
          </a:p>
          <a:p>
            <a:r>
              <a:rPr kumimoji="1" lang="ja-JP" altLang="en-US" sz="2400" dirty="0">
                <a:ln w="6350">
                  <a:noFill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高所体験 </a:t>
            </a:r>
            <a:r>
              <a:rPr kumimoji="1" lang="en-US" altLang="ja-JP" sz="2400" dirty="0">
                <a:ln w="6350">
                  <a:noFill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/ </a:t>
            </a:r>
            <a:r>
              <a:rPr kumimoji="1" lang="ja-JP" altLang="en-US" sz="2400" dirty="0">
                <a:ln w="6350">
                  <a:noFill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放水体験 </a:t>
            </a:r>
            <a:r>
              <a:rPr kumimoji="1" lang="en-US" altLang="ja-JP" sz="2400" dirty="0">
                <a:ln w="6350">
                  <a:noFill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/ </a:t>
            </a:r>
            <a:r>
              <a:rPr kumimoji="1" lang="ja-JP" altLang="en-US" sz="2400" dirty="0">
                <a:ln w="6350">
                  <a:noFill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煙体験 </a:t>
            </a:r>
            <a:r>
              <a:rPr kumimoji="1" lang="en-US" altLang="ja-JP" sz="2400" dirty="0">
                <a:ln w="6350">
                  <a:noFill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/ </a:t>
            </a:r>
            <a:r>
              <a:rPr kumimoji="1" lang="ja-JP" altLang="en-US" sz="2400" dirty="0">
                <a:ln w="6350">
                  <a:noFill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スタンプラリー</a:t>
            </a:r>
            <a:endParaRPr kumimoji="1" lang="en-US" altLang="ja-JP" sz="2400" dirty="0">
              <a:ln w="6350">
                <a:noFill/>
              </a:ln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A519797-043C-9D69-847F-2D649048B2FF}"/>
              </a:ext>
            </a:extLst>
          </p:cNvPr>
          <p:cNvSpPr txBox="1"/>
          <p:nvPr/>
        </p:nvSpPr>
        <p:spPr>
          <a:xfrm>
            <a:off x="1304682" y="10514155"/>
            <a:ext cx="6664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n w="6350">
                  <a:noFill/>
                </a:ln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※</a:t>
            </a:r>
            <a:r>
              <a:rPr kumimoji="1" lang="ja-JP" altLang="en-US" sz="2000" dirty="0">
                <a:ln w="6350">
                  <a:noFill/>
                </a:ln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高所体験は当日整理券配布で先着</a:t>
            </a:r>
            <a:r>
              <a:rPr kumimoji="1" lang="en-US" altLang="ja-JP" sz="2000" dirty="0">
                <a:ln w="6350">
                  <a:noFill/>
                </a:ln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60</a:t>
            </a:r>
            <a:r>
              <a:rPr kumimoji="1" lang="ja-JP" altLang="en-US" sz="2000" dirty="0">
                <a:ln w="6350">
                  <a:noFill/>
                </a:ln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組限定となります</a:t>
            </a:r>
            <a:endParaRPr kumimoji="1" lang="en-US" altLang="ja-JP" sz="2000" dirty="0">
              <a:ln w="6350">
                <a:noFill/>
              </a:ln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DB7D7A7-A8BF-F524-996C-0CC44E332011}"/>
              </a:ext>
            </a:extLst>
          </p:cNvPr>
          <p:cNvSpPr txBox="1"/>
          <p:nvPr/>
        </p:nvSpPr>
        <p:spPr>
          <a:xfrm>
            <a:off x="2332875" y="11179451"/>
            <a:ext cx="4801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>
                <a:ln w="6350">
                  <a:noFill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問い合わせ先：北斗消防署北分署</a:t>
            </a:r>
            <a:endParaRPr kumimoji="1" lang="en-US" altLang="ja-JP" sz="2400" dirty="0">
              <a:ln w="6350">
                <a:noFill/>
              </a:ln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en-US" altLang="ja-JP" sz="2400" dirty="0">
                <a:ln w="6350">
                  <a:noFill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TEL:0138-77-8261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A15B61F-BADB-C20A-8639-0FAF19F8F2C1}"/>
              </a:ext>
            </a:extLst>
          </p:cNvPr>
          <p:cNvSpPr txBox="1"/>
          <p:nvPr/>
        </p:nvSpPr>
        <p:spPr>
          <a:xfrm>
            <a:off x="2558898" y="12010448"/>
            <a:ext cx="4349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ln w="6350">
                  <a:noFill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www.minamioshima-syoubou.jp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DD77583-15C1-7D23-E82D-76BF39B06791}"/>
              </a:ext>
            </a:extLst>
          </p:cNvPr>
          <p:cNvSpPr txBox="1"/>
          <p:nvPr/>
        </p:nvSpPr>
        <p:spPr>
          <a:xfrm>
            <a:off x="7547255" y="11237568"/>
            <a:ext cx="1907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>
                <a:ln w="6350">
                  <a:noFill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北斗消防署（公式）</a:t>
            </a:r>
            <a:r>
              <a:rPr kumimoji="1" lang="en-US" altLang="ja-JP" sz="1400" dirty="0">
                <a:ln w="6350">
                  <a:noFill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X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53D60A93-F627-0C81-9279-A758700E079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304800" y="11062407"/>
            <a:ext cx="1793056" cy="1664980"/>
            <a:chOff x="-13638" y="6567110"/>
            <a:chExt cx="3202584" cy="2973828"/>
          </a:xfrm>
        </p:grpSpPr>
        <p:pic>
          <p:nvPicPr>
            <p:cNvPr id="27" name="図 26" descr="シャツ が含まれている画像&#10;&#10;自動的に生成された説明">
              <a:extLst>
                <a:ext uri="{FF2B5EF4-FFF2-40B4-BE49-F238E27FC236}">
                  <a16:creationId xmlns:a16="http://schemas.microsoft.com/office/drawing/2014/main" id="{2F6EDAB3-D4FF-DF33-0EB7-8CD5CF187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3638" y="6567110"/>
              <a:ext cx="3202584" cy="2973828"/>
            </a:xfrm>
            <a:prstGeom prst="rect">
              <a:avLst/>
            </a:prstGeom>
          </p:spPr>
        </p:pic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729E36E2-6E0F-18F2-52FD-42FA3C2B5134}"/>
                </a:ext>
              </a:extLst>
            </p:cNvPr>
            <p:cNvSpPr/>
            <p:nvPr/>
          </p:nvSpPr>
          <p:spPr>
            <a:xfrm>
              <a:off x="103887" y="8992640"/>
              <a:ext cx="658113" cy="415683"/>
            </a:xfrm>
            <a:custGeom>
              <a:avLst/>
              <a:gdLst>
                <a:gd name="connsiteX0" fmla="*/ 238193 w 238193"/>
                <a:gd name="connsiteY0" fmla="*/ 0 h 276225"/>
                <a:gd name="connsiteX1" fmla="*/ 9593 w 238193"/>
                <a:gd name="connsiteY1" fmla="*/ 27622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93" h="276225">
                  <a:moveTo>
                    <a:pt x="238193" y="0"/>
                  </a:moveTo>
                  <a:cubicBezTo>
                    <a:pt x="100080" y="106362"/>
                    <a:pt x="-38032" y="212725"/>
                    <a:pt x="9593" y="276225"/>
                  </a:cubicBezTo>
                </a:path>
              </a:pathLst>
            </a:custGeom>
            <a:noFill/>
            <a:ln w="76200">
              <a:solidFill>
                <a:srgbClr val="FCD6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9" name="図 28" descr="QR コード&#10;&#10;自動的に生成された説明">
            <a:extLst>
              <a:ext uri="{FF2B5EF4-FFF2-40B4-BE49-F238E27FC236}">
                <a16:creationId xmlns:a16="http://schemas.microsoft.com/office/drawing/2014/main" id="{86F449FF-B2F1-3188-2BA5-689029B263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37" y="11582364"/>
            <a:ext cx="1095915" cy="109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72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159</Words>
  <Application>Microsoft Office PowerPoint</Application>
  <PresentationFormat>A3 297x420 mm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HGS創英角ｺﾞｼｯｸUB</vt:lpstr>
      <vt:lpstr>Aptos</vt:lpstr>
      <vt:lpstr>Aptos Display</vt:lpstr>
      <vt:lpstr>Arial</vt:lpstr>
      <vt:lpstr>Arial Black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HK-yobou-SH</dc:creator>
  <cp:lastModifiedBy>HK-yobou-SH</cp:lastModifiedBy>
  <cp:revision>1</cp:revision>
  <dcterms:created xsi:type="dcterms:W3CDTF">2025-09-02T00:25:15Z</dcterms:created>
  <dcterms:modified xsi:type="dcterms:W3CDTF">2025-09-02T00:55:06Z</dcterms:modified>
</cp:coreProperties>
</file>